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542EB3D-2B3B-1D84-E182-BD0C6B067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26BF099A-7404-984F-EEF3-5E5CD69270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45006C5B-1CF4-DAF7-D6CC-05C5182E0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9F2610A8-667B-4937-367F-C920853E3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6ADADAB9-020E-9D3B-F08C-50E7C8398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449249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7958416-8FBB-DD8D-286B-EB6BF6F6D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A6111364-9742-3FD7-239F-2D1E910C9E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8436FC87-1722-FC50-CCF0-ADB6945F7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FE2ED437-666A-1C6C-A2D4-BDA3FE6F1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59D51643-C5DA-D7A6-E107-32D951D87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4195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>
            <a:extLst>
              <a:ext uri="{FF2B5EF4-FFF2-40B4-BE49-F238E27FC236}">
                <a16:creationId xmlns:a16="http://schemas.microsoft.com/office/drawing/2014/main" id="{056CE785-014F-A134-CC01-382E271AE6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vertical 2">
            <a:extLst>
              <a:ext uri="{FF2B5EF4-FFF2-40B4-BE49-F238E27FC236}">
                <a16:creationId xmlns:a16="http://schemas.microsoft.com/office/drawing/2014/main" id="{FE0AAEE2-5DAC-947D-5B5F-4190453543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7FE23FA5-6DB4-5072-D1C4-418ABEF9D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E586F006-586E-C2FA-4F5D-5AC6A6C64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E3A3FF0D-000E-15DA-F5BF-6ECE0A713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575488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532094C-F343-C561-3544-64CA2673D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AC48E031-9552-1FFA-E00C-C22148D6B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A5483765-F6C4-864C-5446-DCF7B40D0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24C82750-1993-A973-1136-9DFE42008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CBFC50EC-7F30-25E7-02C9-718AE2AD9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35302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4E2EB59C-70BE-3030-E755-0E608DA1C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C8B98756-2E9F-7A6C-47B0-8E867511D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56ABE974-D70A-8EEC-50ED-BC4C4164E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31301928-AC4B-4FAE-5126-0D91A22B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CE1786B3-CBDE-6230-4D89-C48DCF38D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97618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EA6B128C-B8A2-EDC8-99D1-2EA2B4F52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BA8D755D-C430-C7BB-D6EC-8043F97015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02722208-477D-014A-92E0-4D8413269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E0517A64-7E24-930C-E188-5BA5AF15E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CEED4174-6704-6505-5BC6-212E3E293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EEE5A771-77DD-CB57-5F77-B921AC2DC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19726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C1634D64-00AC-DE89-CAF3-E33116A43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66202B59-E9FC-7A2D-88AA-DBFBCE224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>
            <a:extLst>
              <a:ext uri="{FF2B5EF4-FFF2-40B4-BE49-F238E27FC236}">
                <a16:creationId xmlns:a16="http://schemas.microsoft.com/office/drawing/2014/main" id="{7479C383-3830-CFAF-5B1C-CFF4BC7D0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5" name="Substituent text 4">
            <a:extLst>
              <a:ext uri="{FF2B5EF4-FFF2-40B4-BE49-F238E27FC236}">
                <a16:creationId xmlns:a16="http://schemas.microsoft.com/office/drawing/2014/main" id="{E96BE0E3-6697-B278-DEBA-BEDAB3668C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>
            <a:extLst>
              <a:ext uri="{FF2B5EF4-FFF2-40B4-BE49-F238E27FC236}">
                <a16:creationId xmlns:a16="http://schemas.microsoft.com/office/drawing/2014/main" id="{964861B6-4E7C-E40B-3699-F4F695E5E7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7" name="Substituent dată 6">
            <a:extLst>
              <a:ext uri="{FF2B5EF4-FFF2-40B4-BE49-F238E27FC236}">
                <a16:creationId xmlns:a16="http://schemas.microsoft.com/office/drawing/2014/main" id="{5F17C6EC-C76F-2031-F860-D9E638C46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8" name="Substituent subsol 7">
            <a:extLst>
              <a:ext uri="{FF2B5EF4-FFF2-40B4-BE49-F238E27FC236}">
                <a16:creationId xmlns:a16="http://schemas.microsoft.com/office/drawing/2014/main" id="{E7A41BD5-1648-F3A1-167D-441436A07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ubstituent număr diapozitiv 8">
            <a:extLst>
              <a:ext uri="{FF2B5EF4-FFF2-40B4-BE49-F238E27FC236}">
                <a16:creationId xmlns:a16="http://schemas.microsoft.com/office/drawing/2014/main" id="{0130DC05-F1F6-CA4D-F2BB-7496FA559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61065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B16C502F-E5C8-907E-FDD9-E339165F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0A387E39-3F41-D79E-A4CF-CB3CC7209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4" name="Substituent subsol 3">
            <a:extLst>
              <a:ext uri="{FF2B5EF4-FFF2-40B4-BE49-F238E27FC236}">
                <a16:creationId xmlns:a16="http://schemas.microsoft.com/office/drawing/2014/main" id="{B353BC48-D9FE-2AEF-B4D2-4351A483B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ubstituent număr diapozitiv 4">
            <a:extLst>
              <a:ext uri="{FF2B5EF4-FFF2-40B4-BE49-F238E27FC236}">
                <a16:creationId xmlns:a16="http://schemas.microsoft.com/office/drawing/2014/main" id="{CE288673-7F94-669D-FC5A-E3798886C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10291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>
            <a:extLst>
              <a:ext uri="{FF2B5EF4-FFF2-40B4-BE49-F238E27FC236}">
                <a16:creationId xmlns:a16="http://schemas.microsoft.com/office/drawing/2014/main" id="{5713E168-653A-CBD3-9148-71D14224B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3" name="Substituent subsol 2">
            <a:extLst>
              <a:ext uri="{FF2B5EF4-FFF2-40B4-BE49-F238E27FC236}">
                <a16:creationId xmlns:a16="http://schemas.microsoft.com/office/drawing/2014/main" id="{6B193957-908D-486E-7BC2-2BB63752A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ubstituent număr diapozitiv 3">
            <a:extLst>
              <a:ext uri="{FF2B5EF4-FFF2-40B4-BE49-F238E27FC236}">
                <a16:creationId xmlns:a16="http://schemas.microsoft.com/office/drawing/2014/main" id="{AE2D9DAD-B223-737B-D749-7B1DB94E0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68044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9C4EB81-87BE-4B28-604D-B41E66B01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BCD0E02D-7427-9D5F-991D-0018FC608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BEB4FB51-4746-2978-E23B-1B36AC34D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49B23C80-FAD6-87D5-9005-57329595A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3883F14D-ED83-0E17-78E8-0E0AEDB82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A0103007-2BBE-B41B-9B63-855E6D699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62699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5108869-304A-FDA2-D8D9-538A1FDEE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imagine 2">
            <a:extLst>
              <a:ext uri="{FF2B5EF4-FFF2-40B4-BE49-F238E27FC236}">
                <a16:creationId xmlns:a16="http://schemas.microsoft.com/office/drawing/2014/main" id="{F6B1B712-E170-716A-6511-E2B6CCEDC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Substituent text 3">
            <a:extLst>
              <a:ext uri="{FF2B5EF4-FFF2-40B4-BE49-F238E27FC236}">
                <a16:creationId xmlns:a16="http://schemas.microsoft.com/office/drawing/2014/main" id="{BE214310-3A54-9C93-3F30-040E34778A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Faceţi clic pentru a edita Master stiluri text</a:t>
            </a:r>
          </a:p>
        </p:txBody>
      </p:sp>
      <p:sp>
        <p:nvSpPr>
          <p:cNvPr id="5" name="Substituent dată 4">
            <a:extLst>
              <a:ext uri="{FF2B5EF4-FFF2-40B4-BE49-F238E27FC236}">
                <a16:creationId xmlns:a16="http://schemas.microsoft.com/office/drawing/2014/main" id="{412ADF89-EE86-52E0-C3D4-D56C29B2A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6" name="Substituent subsol 5">
            <a:extLst>
              <a:ext uri="{FF2B5EF4-FFF2-40B4-BE49-F238E27FC236}">
                <a16:creationId xmlns:a16="http://schemas.microsoft.com/office/drawing/2014/main" id="{3BF5F04C-C2D3-C99E-577F-4F637786E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ubstituent număr diapozitiv 6">
            <a:extLst>
              <a:ext uri="{FF2B5EF4-FFF2-40B4-BE49-F238E27FC236}">
                <a16:creationId xmlns:a16="http://schemas.microsoft.com/office/drawing/2014/main" id="{4C8D8884-B62D-28FE-D51F-C2AB39F96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1290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>
            <a:extLst>
              <a:ext uri="{FF2B5EF4-FFF2-40B4-BE49-F238E27FC236}">
                <a16:creationId xmlns:a16="http://schemas.microsoft.com/office/drawing/2014/main" id="{BD204E04-C9A3-725A-892C-06E031B5C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/>
              <a:t>Faceți clic pentru a edita stilul de titlu coordonator</a:t>
            </a:r>
          </a:p>
        </p:txBody>
      </p:sp>
      <p:sp>
        <p:nvSpPr>
          <p:cNvPr id="3" name="Substituent text 2">
            <a:extLst>
              <a:ext uri="{FF2B5EF4-FFF2-40B4-BE49-F238E27FC236}">
                <a16:creationId xmlns:a16="http://schemas.microsoft.com/office/drawing/2014/main" id="{FE64F761-6F32-5C17-EC86-A7A08B8D6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Faceţi clic pentru a edita Master stiluri text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</a:p>
        </p:txBody>
      </p:sp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7EE22FC5-C0E2-8820-54A3-342DE535C4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820D24-1383-4875-8E34-EC37F0F82861}" type="datetimeFigureOut">
              <a:rPr lang="ro-RO" smtClean="0"/>
              <a:t>04.01.2023</a:t>
            </a:fld>
            <a:endParaRPr lang="ro-RO"/>
          </a:p>
        </p:txBody>
      </p:sp>
      <p:sp>
        <p:nvSpPr>
          <p:cNvPr id="5" name="Substituent subsol 4">
            <a:extLst>
              <a:ext uri="{FF2B5EF4-FFF2-40B4-BE49-F238E27FC236}">
                <a16:creationId xmlns:a16="http://schemas.microsoft.com/office/drawing/2014/main" id="{009F2969-B596-A75B-E54C-BDE061FC01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ubstituent număr diapozitiv 5">
            <a:extLst>
              <a:ext uri="{FF2B5EF4-FFF2-40B4-BE49-F238E27FC236}">
                <a16:creationId xmlns:a16="http://schemas.microsoft.com/office/drawing/2014/main" id="{02816283-7B25-AC81-251C-6182796636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EF5D0-E077-4FEB-8829-6F6847C175AE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72601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background-art-abstract-watercolor-2487748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ine 6" descr="O imagine care conține stea, neclar&#10;&#10;Descriere generată automat">
            <a:extLst>
              <a:ext uri="{FF2B5EF4-FFF2-40B4-BE49-F238E27FC236}">
                <a16:creationId xmlns:a16="http://schemas.microsoft.com/office/drawing/2014/main" id="{B69EFF17-818D-6078-C759-982ECD814A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547" r="8203" b="-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u 1">
            <a:extLst>
              <a:ext uri="{FF2B5EF4-FFF2-40B4-BE49-F238E27FC236}">
                <a16:creationId xmlns:a16="http://schemas.microsoft.com/office/drawing/2014/main" id="{D277E836-C9C6-DB4A-0D05-1D1C167D2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391" y="643468"/>
            <a:ext cx="6698973" cy="1851254"/>
          </a:xfrm>
        </p:spPr>
        <p:txBody>
          <a:bodyPr>
            <a:normAutofit/>
          </a:bodyPr>
          <a:lstStyle/>
          <a:p>
            <a:pPr algn="l"/>
            <a:r>
              <a:rPr lang="en-US" sz="4400" b="1" i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Amplificatoare</a:t>
            </a:r>
            <a:r>
              <a:rPr lang="en-US" sz="44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i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operationale</a:t>
            </a:r>
            <a:r>
              <a:rPr lang="en-US" sz="44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44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SUMATOR</a:t>
            </a:r>
            <a:endParaRPr lang="ro-RO" sz="4400" b="1" i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BAF32117-D703-1AAF-4289-4925AB7FFA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91" y="3135732"/>
            <a:ext cx="6241773" cy="1227547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sz="3600" b="1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Student: </a:t>
            </a:r>
            <a:r>
              <a:rPr lang="ro-RO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Roșca David-Sorin</a:t>
            </a:r>
          </a:p>
          <a:p>
            <a:pPr algn="l"/>
            <a:r>
              <a:rPr lang="ro-RO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Grupa: </a:t>
            </a:r>
            <a:r>
              <a:rPr lang="ro-RO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E.2121</a:t>
            </a:r>
          </a:p>
          <a:p>
            <a:pPr algn="l"/>
            <a:r>
              <a:rPr lang="ro-RO" sz="36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Semigrupa</a:t>
            </a:r>
            <a:r>
              <a:rPr lang="ro-RO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o-RO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  <a:p>
            <a:pPr algn="l"/>
            <a:endParaRPr lang="ro-RO" sz="1000" dirty="0">
              <a:solidFill>
                <a:srgbClr val="FFFFFF"/>
              </a:solidFill>
            </a:endParaRPr>
          </a:p>
        </p:txBody>
      </p:sp>
      <p:pic>
        <p:nvPicPr>
          <p:cNvPr id="5" name="Imagine 4" descr="O imagine care conține stea, neclar&#10;&#10;Descriere generată automat">
            <a:extLst>
              <a:ext uri="{FF2B5EF4-FFF2-40B4-BE49-F238E27FC236}">
                <a16:creationId xmlns:a16="http://schemas.microsoft.com/office/drawing/2014/main" id="{A7A41D51-C622-4CD9-5697-E3AC59DCF4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2098" r="19864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71456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Substituent conținut 8" descr="O imagine care conține stea, neclar&#10;&#10;Descriere generată automat">
            <a:extLst>
              <a:ext uri="{FF2B5EF4-FFF2-40B4-BE49-F238E27FC236}">
                <a16:creationId xmlns:a16="http://schemas.microsoft.com/office/drawing/2014/main" id="{E73268BE-0EF8-6F75-E0F6-43D6CA385F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63" r="21976" b="496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D401DCA4-F5A9-FCB6-C0E7-B7CAC8CC3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304708"/>
            <a:ext cx="5946579" cy="914677"/>
          </a:xfrm>
        </p:spPr>
        <p:txBody>
          <a:bodyPr anchor="b">
            <a:noAutofit/>
          </a:bodyPr>
          <a:lstStyle/>
          <a:p>
            <a:pPr algn="ctr"/>
            <a:br>
              <a:rPr lang="ro-RO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o-RO" sz="5400" b="1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Bibliografie</a:t>
            </a:r>
            <a:endParaRPr lang="ro-RO" sz="5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A6CEE63-39CC-4D66-A890-AE3A4762B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189017"/>
            <a:ext cx="10684833" cy="2272147"/>
          </a:xfrm>
        </p:spPr>
        <p:txBody>
          <a:bodyPr anchor="t">
            <a:normAutofit/>
          </a:bodyPr>
          <a:lstStyle/>
          <a:p>
            <a:pPr marL="1085850" lvl="1" indent="-342900">
              <a:buFont typeface="Wingdings" panose="05000000000000000000" pitchFamily="2" charset="2"/>
              <a:buChar char="ü"/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Curs “Dispozitive Electronice”-Prof.dr.Ing Ovidiu Pop; </a:t>
            </a:r>
          </a:p>
          <a:p>
            <a:pPr marL="1085850" lvl="1" indent="-342900">
              <a:buFont typeface="Wingdings" panose="05000000000000000000" pitchFamily="2" charset="2"/>
              <a:buChar char="ü"/>
            </a:pP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Curs “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Dispozitive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Electronice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Prof.dr.Ing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Gabriel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Oltean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</a:p>
          <a:p>
            <a:pPr marL="108585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Curs “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Grafica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Asistata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Calculator”-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As.dr.Ing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Adrian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Tăut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 marL="108585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https://mce.utcluj.ro/igac.html </a:t>
            </a:r>
          </a:p>
          <a:p>
            <a:pPr marL="1085850" lvl="1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http://www.bel.utcluj.ro/dce/didactic/de/DE_Curs8.pdf </a:t>
            </a:r>
          </a:p>
          <a:p>
            <a:pPr marL="857250" lvl="1" indent="-171450"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38355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stea, neclar&#10;&#10;Descriere generată automat">
            <a:extLst>
              <a:ext uri="{FF2B5EF4-FFF2-40B4-BE49-F238E27FC236}">
                <a16:creationId xmlns:a16="http://schemas.microsoft.com/office/drawing/2014/main" id="{4D4AFD5F-A1B9-E4E0-2682-72334D77F1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63" r="21976" b="496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F6E37161-2144-09D2-A0CD-64C0CDBFE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263385"/>
            <a:ext cx="5539513" cy="830690"/>
          </a:xfrm>
        </p:spPr>
        <p:txBody>
          <a:bodyPr anchor="b">
            <a:normAutofit/>
          </a:bodyPr>
          <a:lstStyle/>
          <a:p>
            <a:pPr algn="ctr"/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Aspecte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teoretice</a:t>
            </a:r>
            <a:endParaRPr lang="ro-RO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Substituent conținut 6">
            <a:extLst>
              <a:ext uri="{FF2B5EF4-FFF2-40B4-BE49-F238E27FC236}">
                <a16:creationId xmlns:a16="http://schemas.microsoft.com/office/drawing/2014/main" id="{3D485955-822A-AA9A-058C-E3BC728553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15" y="3249145"/>
            <a:ext cx="5539514" cy="33454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asetăText 7">
            <a:extLst>
              <a:ext uri="{FF2B5EF4-FFF2-40B4-BE49-F238E27FC236}">
                <a16:creationId xmlns:a16="http://schemas.microsoft.com/office/drawing/2014/main" id="{FBCF6201-43F1-1A0E-25EA-B64F93B07BF1}"/>
              </a:ext>
            </a:extLst>
          </p:cNvPr>
          <p:cNvSpPr txBox="1"/>
          <p:nvPr/>
        </p:nvSpPr>
        <p:spPr>
          <a:xfrm>
            <a:off x="499621" y="1847654"/>
            <a:ext cx="1088795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Circuitul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sumator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structura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din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figura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jos.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Circuitul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n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intrari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la care se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aplica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tensiuni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intrare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singura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iesire, la care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furnizata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tensiunea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iesire.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Circuitul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sumator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are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reactie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negativa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intermediul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dirty="0" err="1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rezistorului</a:t>
            </a:r>
            <a:r>
              <a:rPr lang="en-US" sz="2400" b="1" i="1" dirty="0">
                <a:solidFill>
                  <a:srgbClr val="59595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RF. </a:t>
            </a:r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988519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stea, neclar&#10;&#10;Descriere generată automat">
            <a:extLst>
              <a:ext uri="{FF2B5EF4-FFF2-40B4-BE49-F238E27FC236}">
                <a16:creationId xmlns:a16="http://schemas.microsoft.com/office/drawing/2014/main" id="{3DDA84A8-EB19-55BC-501E-A03D219DD5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63" r="21976" b="496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44F9F02E-29D8-84EE-20B0-00BFE18F6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308113"/>
            <a:ext cx="6645932" cy="1202679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Formule</a:t>
            </a:r>
            <a:r>
              <a:rPr lang="en-US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o-RO" sz="4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A69F8C8-47D1-D5AD-46F3-6DA86467190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1094" y="1749287"/>
                <a:ext cx="11307384" cy="4989443"/>
              </a:xfrm>
            </p:spPr>
            <p:txBody>
              <a:bodyPr anchor="t">
                <a:normAutofit lnSpcReduction="10000"/>
              </a:bodyPr>
              <a:lstStyle/>
              <a:p>
                <a:pPr>
                  <a:buFont typeface="Wingdings" panose="05000000000000000000" pitchFamily="2" charset="2"/>
                  <a:buChar char="ü"/>
                </a:pPr>
                <a:r>
                  <a:rPr lang="en-US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Formula </a:t>
                </a:r>
                <a:r>
                  <a:rPr lang="ro-RO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generală a semnalului de intrare:</a:t>
                </a:r>
              </a:p>
              <a:p>
                <a:pPr marL="0" indent="0">
                  <a:buNone/>
                </a:pPr>
                <a:endParaRPr lang="ro-RO" sz="3200" dirty="0">
                  <a:solidFill>
                    <a:srgbClr val="83696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o-RO" sz="3200" dirty="0">
                  <a:solidFill>
                    <a:srgbClr val="83696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ro-RO" sz="3200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o-RO" sz="3200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ro-RO" sz="3200" i="0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ro-RO" sz="3200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ro-RO" sz="3200" i="0" dirty="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ro-RO" sz="3200" i="0" dirty="0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ro-RO" sz="32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o-RO" sz="3200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ro-RO" sz="3200" i="0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ro-RO" sz="3200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ro-RO" sz="3200" i="0" dirty="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ro-RO" sz="3200" i="0" dirty="0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ro-RO" sz="32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o-RO" sz="3200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ro-RO" sz="3200" i="0" dirty="0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ro-RO" sz="3200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ro-RO" sz="3200" i="0" dirty="0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den>
                      </m:f>
                      <m:r>
                        <a:rPr lang="ro-RO" sz="3200" i="0" dirty="0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ro-RO" sz="32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o-RO" sz="3200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ro-RO" sz="3200" i="0" dirty="0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ro-RO" sz="3200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ro-RO" sz="3200" i="0" dirty="0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b>
                          </m:sSub>
                        </m:den>
                      </m:f>
                      <m:r>
                        <a:rPr lang="ro-RO" sz="3200" i="0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ro-RO" sz="3200" b="0" i="1" dirty="0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ro-RO" sz="3200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ro-RO" sz="3200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ro-RO" sz="3200" i="0" dirty="0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ro-RO" sz="3200" i="1" dirty="0" smtClean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ro-RO" sz="3200" i="1" dirty="0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ro-RO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ro-RO" sz="1600" dirty="0">
                  <a:solidFill>
                    <a:srgbClr val="83696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3200" i="0" dirty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3200" i="0" dirty="0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32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𝑁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3200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3200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200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dirty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3200" i="0" dirty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3200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3200" i="0" dirty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3200" i="0" dirty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3200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200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dirty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3200" i="0" dirty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3200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3200" i="0" dirty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3200" i="0" dirty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3200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200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dirty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3200" i="0" dirty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3200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3200" i="0" dirty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den>
                          </m:f>
                          <m:r>
                            <a:rPr lang="en-US" sz="3200" i="0" dirty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sz="3200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3200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dirty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sz="3200" i="0" dirty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sz="3200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200" i="1" dirty="0"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sz="3200" i="0" dirty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ro-RO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o-RO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Dacă: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dirty="0" smtClean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3200" i="0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3200" i="0" dirty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3200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3200" i="0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3200" i="0" dirty="0">
                        <a:latin typeface="Cambria Math" panose="02040503050406030204" pitchFamily="18" charset="0"/>
                      </a:rPr>
                      <m:t>=⋯=</m:t>
                    </m:r>
                    <m:sSub>
                      <m:sSubPr>
                        <m:ctrlPr>
                          <a:rPr lang="en-US" sz="3200" i="1" dirty="0">
                            <a:solidFill>
                              <a:srgbClr val="83696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sz="3200" i="0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200" i="1" dirty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endParaRPr lang="ro-RO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ro-RO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Atunci Semnalul de ieșire este: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n-US" sz="3200" i="0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3200" i="0" dirty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ro-RO" sz="3200" b="0" i="0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sz="3200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3200" i="1" dirty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 dirty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3200" i="1" dirty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b>
                        </m:sSub>
                      </m:num>
                      <m:den>
                        <m:r>
                          <a:rPr lang="en-US" sz="3200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den>
                    </m:f>
                    <m:nary>
                      <m:naryPr>
                        <m:chr m:val="∑"/>
                        <m:grow m:val="on"/>
                        <m:subHide m:val="on"/>
                        <m:supHide m:val="on"/>
                        <m:ctrlPr>
                          <a:rPr lang="en-US" sz="3200" i="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sz="3200" i="1" dirty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i="1" dirty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3200" i="1" dirty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nary>
                  </m:oMath>
                </a14:m>
                <a:endPara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2A69F8C8-47D1-D5AD-46F3-6DA86467190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1094" y="1749287"/>
                <a:ext cx="11307384" cy="4989443"/>
              </a:xfrm>
              <a:blipFill>
                <a:blip r:embed="rId4"/>
                <a:stretch>
                  <a:fillRect l="-1402" t="-3667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tăText 5">
                <a:extLst>
                  <a:ext uri="{FF2B5EF4-FFF2-40B4-BE49-F238E27FC236}">
                    <a16:creationId xmlns:a16="http://schemas.microsoft.com/office/drawing/2014/main" id="{364F0754-A5CA-54F2-6D0C-7805D1AB26E7}"/>
                  </a:ext>
                </a:extLst>
              </p:cNvPr>
              <p:cNvSpPr txBox="1"/>
              <p:nvPr/>
            </p:nvSpPr>
            <p:spPr>
              <a:xfrm>
                <a:off x="699135" y="2552619"/>
                <a:ext cx="3272391" cy="4924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ro-RO" sz="320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o-RO" sz="32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ro-RO" sz="3200" i="0">
                              <a:latin typeface="Cambria Math" panose="02040503050406030204" pitchFamily="18" charset="0"/>
                            </a:rPr>
                            <m:t>+</m:t>
                          </m:r>
                        </m:sup>
                      </m:sSup>
                      <m:r>
                        <a:rPr lang="ro-RO" sz="3200" i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ro-RO" sz="32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ro-RO" sz="3200" i="1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p>
                          <m:r>
                            <a:rPr lang="ro-RO" sz="3200" i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</m:oMath>
                  </m:oMathPara>
                </a14:m>
                <a:endParaRPr lang="ro-RO" sz="3200" dirty="0"/>
              </a:p>
            </p:txBody>
          </p:sp>
        </mc:Choice>
        <mc:Fallback>
          <p:sp>
            <p:nvSpPr>
              <p:cNvPr id="6" name="CasetăText 5">
                <a:extLst>
                  <a:ext uri="{FF2B5EF4-FFF2-40B4-BE49-F238E27FC236}">
                    <a16:creationId xmlns:a16="http://schemas.microsoft.com/office/drawing/2014/main" id="{364F0754-A5CA-54F2-6D0C-7805D1AB26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9135" y="2552619"/>
                <a:ext cx="3272391" cy="49244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ăgeată: dreapta 6">
            <a:extLst>
              <a:ext uri="{FF2B5EF4-FFF2-40B4-BE49-F238E27FC236}">
                <a16:creationId xmlns:a16="http://schemas.microsoft.com/office/drawing/2014/main" id="{938A3711-F04F-A90B-5B61-AB9985858393}"/>
              </a:ext>
            </a:extLst>
          </p:cNvPr>
          <p:cNvSpPr/>
          <p:nvPr/>
        </p:nvSpPr>
        <p:spPr>
          <a:xfrm>
            <a:off x="5800436" y="4822185"/>
            <a:ext cx="1450109" cy="62807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tăText 7">
                <a:extLst>
                  <a:ext uri="{FF2B5EF4-FFF2-40B4-BE49-F238E27FC236}">
                    <a16:creationId xmlns:a16="http://schemas.microsoft.com/office/drawing/2014/main" id="{5ECBD279-D31D-CAAE-4037-988CE4AFBFDD}"/>
                  </a:ext>
                </a:extLst>
              </p:cNvPr>
              <p:cNvSpPr txBox="1"/>
              <p:nvPr/>
            </p:nvSpPr>
            <p:spPr>
              <a:xfrm rot="10800000" flipH="1" flipV="1">
                <a:off x="7509164" y="4801041"/>
                <a:ext cx="2893775" cy="57458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ro-RO" sz="2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𝒗</m:t>
                        </m:r>
                      </m:e>
                      <m:sub>
                        <m:r>
                          <a:rPr lang="ro-RO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ro-RO" sz="28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=−</m:t>
                    </m:r>
                    <m:sSub>
                      <m:sSubPr>
                        <m:ctrlPr>
                          <a:rPr lang="ro-RO" sz="2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o-RO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ro-RO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𝑵</m:t>
                        </m:r>
                      </m:sub>
                    </m:sSub>
                    <m:r>
                      <a:rPr lang="ro-RO" sz="28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f>
                      <m:fPr>
                        <m:ctrlPr>
                          <a:rPr lang="ro-RO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ro-RO" sz="28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o-RO" sz="28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𝒗</m:t>
                            </m:r>
                          </m:e>
                          <m:sub>
                            <m:r>
                              <a:rPr lang="ro-RO" sz="2800" b="1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𝒌</m:t>
                            </m:r>
                          </m:sub>
                        </m:sSub>
                      </m:num>
                      <m:den>
                        <m:r>
                          <a:rPr lang="ro-RO" sz="28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𝑹</m:t>
                        </m:r>
                        <m:r>
                          <a:rPr lang="ro-RO" sz="28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𝒌</m:t>
                        </m:r>
                      </m:den>
                    </m:f>
                  </m:oMath>
                </a14:m>
                <a:r>
                  <a:rPr lang="ro-RO" sz="2800" b="1" i="1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>
          <p:sp>
            <p:nvSpPr>
              <p:cNvPr id="8" name="CasetăText 7">
                <a:extLst>
                  <a:ext uri="{FF2B5EF4-FFF2-40B4-BE49-F238E27FC236}">
                    <a16:creationId xmlns:a16="http://schemas.microsoft.com/office/drawing/2014/main" id="{5ECBD279-D31D-CAAE-4037-988CE4AFBF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0800000" flipH="1" flipV="1">
                <a:off x="7509164" y="4801041"/>
                <a:ext cx="2893775" cy="574581"/>
              </a:xfrm>
              <a:prstGeom prst="rect">
                <a:avLst/>
              </a:prstGeom>
              <a:blipFill>
                <a:blip r:embed="rId6"/>
                <a:stretch>
                  <a:fillRect t="-10638" b="-20213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7417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stea, neclar&#10;&#10;Descriere generată automat">
            <a:extLst>
              <a:ext uri="{FF2B5EF4-FFF2-40B4-BE49-F238E27FC236}">
                <a16:creationId xmlns:a16="http://schemas.microsoft.com/office/drawing/2014/main" id="{2080B81B-6807-A90F-AAF2-9CD1A5F6DF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63" r="21976" b="496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6E4CDF0B-3A4E-42FA-4B46-1DCD57CB6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21920"/>
            <a:ext cx="6897924" cy="1060335"/>
          </a:xfrm>
        </p:spPr>
        <p:txBody>
          <a:bodyPr anchor="b">
            <a:normAutofit/>
          </a:bodyPr>
          <a:lstStyle/>
          <a:p>
            <a:pPr algn="ctr"/>
            <a:r>
              <a:rPr lang="ro-RO" sz="3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Prezentarea interfeței Grafice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Substituent conținut 6">
            <a:extLst>
              <a:ext uri="{FF2B5EF4-FFF2-40B4-BE49-F238E27FC236}">
                <a16:creationId xmlns:a16="http://schemas.microsoft.com/office/drawing/2014/main" id="{7F49146E-BAA2-D4A8-8987-D7E4FD6910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97953" y="1668780"/>
            <a:ext cx="7062549" cy="5067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asetăText 7">
            <a:extLst>
              <a:ext uri="{FF2B5EF4-FFF2-40B4-BE49-F238E27FC236}">
                <a16:creationId xmlns:a16="http://schemas.microsoft.com/office/drawing/2014/main" id="{E3EB7722-3A29-ED20-6D27-19CD9FCFADB5}"/>
              </a:ext>
            </a:extLst>
          </p:cNvPr>
          <p:cNvSpPr txBox="1"/>
          <p:nvPr/>
        </p:nvSpPr>
        <p:spPr>
          <a:xfrm>
            <a:off x="7458453" y="1668779"/>
            <a:ext cx="45355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ro-RO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ând</a:t>
            </a:r>
            <a:r>
              <a:rPr lang="ro-RO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deschidem </a:t>
            </a:r>
            <a:r>
              <a:rPr lang="ro-RO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matlab</a:t>
            </a:r>
            <a:r>
              <a:rPr lang="ro-RO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și apăsăm pe butonul de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“RUN” </a:t>
            </a:r>
            <a:r>
              <a:rPr lang="ro-RO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 va deschide Interfața grafică.</a:t>
            </a:r>
          </a:p>
        </p:txBody>
      </p:sp>
    </p:spTree>
    <p:extLst>
      <p:ext uri="{BB962C8B-B14F-4D97-AF65-F5344CB8AC3E}">
        <p14:creationId xmlns:p14="http://schemas.microsoft.com/office/powerpoint/2010/main" val="1353012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stea, neclar&#10;&#10;Descriere generată automat">
            <a:extLst>
              <a:ext uri="{FF2B5EF4-FFF2-40B4-BE49-F238E27FC236}">
                <a16:creationId xmlns:a16="http://schemas.microsoft.com/office/drawing/2014/main" id="{50FA477D-A115-7BD8-1FE1-3F16435E64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63" r="21976" b="4960"/>
          <a:stretch/>
        </p:blipFill>
        <p:spPr>
          <a:xfrm>
            <a:off x="3577210" y="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E414E4EA-8665-287D-F15A-9B1AE1304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494920"/>
            <a:ext cx="7306057" cy="724661"/>
          </a:xfrm>
        </p:spPr>
        <p:txBody>
          <a:bodyPr anchor="b">
            <a:noAutofit/>
          </a:bodyPr>
          <a:lstStyle/>
          <a:p>
            <a:pPr algn="ctr"/>
            <a:r>
              <a:rPr lang="ro-RO" sz="4000" b="1" i="1" dirty="0"/>
              <a:t>Prezentarea interfeței grafice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Substituent conținut 6">
            <a:extLst>
              <a:ext uri="{FF2B5EF4-FFF2-40B4-BE49-F238E27FC236}">
                <a16:creationId xmlns:a16="http://schemas.microsoft.com/office/drawing/2014/main" id="{FC56E072-E825-CFB5-8368-F4A4C81D2B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1274343"/>
            <a:ext cx="9086850" cy="56019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Săgeată: stânga 10">
            <a:extLst>
              <a:ext uri="{FF2B5EF4-FFF2-40B4-BE49-F238E27FC236}">
                <a16:creationId xmlns:a16="http://schemas.microsoft.com/office/drawing/2014/main" id="{25536C7F-8C05-7A8C-2B76-948B38828C67}"/>
              </a:ext>
            </a:extLst>
          </p:cNvPr>
          <p:cNvSpPr/>
          <p:nvPr/>
        </p:nvSpPr>
        <p:spPr>
          <a:xfrm rot="19667576">
            <a:off x="6289317" y="1821453"/>
            <a:ext cx="4339591" cy="347852"/>
          </a:xfrm>
          <a:prstGeom prst="lef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3" name="Săgeată: stânga 12">
            <a:extLst>
              <a:ext uri="{FF2B5EF4-FFF2-40B4-BE49-F238E27FC236}">
                <a16:creationId xmlns:a16="http://schemas.microsoft.com/office/drawing/2014/main" id="{8DE76396-E660-DA52-E21A-B7DDB3A75598}"/>
              </a:ext>
            </a:extLst>
          </p:cNvPr>
          <p:cNvSpPr/>
          <p:nvPr/>
        </p:nvSpPr>
        <p:spPr>
          <a:xfrm rot="20219603">
            <a:off x="4655499" y="1115158"/>
            <a:ext cx="5246255" cy="369454"/>
          </a:xfrm>
          <a:prstGeom prst="lef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5" name="CasetăText 14">
            <a:extLst>
              <a:ext uri="{FF2B5EF4-FFF2-40B4-BE49-F238E27FC236}">
                <a16:creationId xmlns:a16="http://schemas.microsoft.com/office/drawing/2014/main" id="{A0151FD8-46A2-9A4E-4443-24A19A65892B}"/>
              </a:ext>
            </a:extLst>
          </p:cNvPr>
          <p:cNvSpPr txBox="1"/>
          <p:nvPr/>
        </p:nvSpPr>
        <p:spPr>
          <a:xfrm>
            <a:off x="9448799" y="1662545"/>
            <a:ext cx="2447637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ro-RO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Dacă acționăm butonul </a:t>
            </a:r>
            <a:r>
              <a:rPr lang="ro-RO" sz="2400" b="0" i="1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pushbutton</a:t>
            </a:r>
            <a:r>
              <a:rPr lang="ro-RO" sz="2400" b="0" i="1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i="1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2400" b="0" i="1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Amplificator</a:t>
            </a:r>
            <a:r>
              <a:rPr lang="en-US" sz="2400" b="0" i="1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i="1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Sumator</a:t>
            </a:r>
            <a:r>
              <a:rPr lang="en-US" sz="2400" b="0" i="1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”, se </a:t>
            </a:r>
            <a:r>
              <a:rPr lang="en-US" sz="2400" b="0" i="1" dirty="0" err="1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sz="2400" b="0" i="1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RO" sz="2400" b="0" i="1" dirty="0">
                <a:solidFill>
                  <a:schemeClr val="bg2">
                    <a:lumMod val="1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afișa imaginea circuitului.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ro-RO" sz="2400" i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Observăm, că avem un Sumator inversor și cu patru semnale de intrare. </a:t>
            </a:r>
            <a:endParaRPr lang="ro-RO" sz="2400" b="0" i="1" dirty="0">
              <a:solidFill>
                <a:schemeClr val="bg2">
                  <a:lumMod val="1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o-R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7731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stea, neclar&#10;&#10;Descriere generată automat">
            <a:extLst>
              <a:ext uri="{FF2B5EF4-FFF2-40B4-BE49-F238E27FC236}">
                <a16:creationId xmlns:a16="http://schemas.microsoft.com/office/drawing/2014/main" id="{67BCBA88-B3C2-18D0-BD90-5A74CBA051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613" r="2269" b="-1"/>
          <a:stretch/>
        </p:blipFill>
        <p:spPr>
          <a:xfrm>
            <a:off x="2555441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D202DCBD-1C23-ED24-34F3-42B887059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075" y="365125"/>
            <a:ext cx="7171187" cy="1311276"/>
          </a:xfrm>
        </p:spPr>
        <p:txBody>
          <a:bodyPr>
            <a:normAutofit/>
          </a:bodyPr>
          <a:lstStyle/>
          <a:p>
            <a:pPr algn="ctr"/>
            <a:r>
              <a:rPr lang="ro-RO" sz="4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Prezentarea interfeței grafice</a:t>
            </a:r>
          </a:p>
        </p:txBody>
      </p:sp>
      <p:pic>
        <p:nvPicPr>
          <p:cNvPr id="7" name="Substituent conținut 6">
            <a:extLst>
              <a:ext uri="{FF2B5EF4-FFF2-40B4-BE49-F238E27FC236}">
                <a16:creationId xmlns:a16="http://schemas.microsoft.com/office/drawing/2014/main" id="{55F11B95-78BE-C0BD-0BF6-01D89FFC25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1611313"/>
            <a:ext cx="8982075" cy="52466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Săgeată: stânga 7">
            <a:extLst>
              <a:ext uri="{FF2B5EF4-FFF2-40B4-BE49-F238E27FC236}">
                <a16:creationId xmlns:a16="http://schemas.microsoft.com/office/drawing/2014/main" id="{257B03A1-F611-382F-4FE0-76F07AEB5098}"/>
              </a:ext>
            </a:extLst>
          </p:cNvPr>
          <p:cNvSpPr/>
          <p:nvPr/>
        </p:nvSpPr>
        <p:spPr>
          <a:xfrm rot="20439377">
            <a:off x="2259634" y="2220112"/>
            <a:ext cx="7945751" cy="465146"/>
          </a:xfrm>
          <a:prstGeom prst="lef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0" name="CasetăText 9">
            <a:extLst>
              <a:ext uri="{FF2B5EF4-FFF2-40B4-BE49-F238E27FC236}">
                <a16:creationId xmlns:a16="http://schemas.microsoft.com/office/drawing/2014/main" id="{8C24A674-2EFE-7B26-FD72-08E8C81F51DB}"/>
              </a:ext>
            </a:extLst>
          </p:cNvPr>
          <p:cNvSpPr txBox="1"/>
          <p:nvPr/>
        </p:nvSpPr>
        <p:spPr>
          <a:xfrm>
            <a:off x="10067636" y="674254"/>
            <a:ext cx="2157447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ro-RO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Utilizatorul poate să aleagă următoarele semnale de intrare pentru circuitul SUMATOR: semnal continuu, semnal sinusoidal, semnal dreptunghiular, semnal triunghiular, semnal dinte de fierăstrău.</a:t>
            </a:r>
          </a:p>
        </p:txBody>
      </p:sp>
    </p:spTree>
    <p:extLst>
      <p:ext uri="{BB962C8B-B14F-4D97-AF65-F5344CB8AC3E}">
        <p14:creationId xmlns:p14="http://schemas.microsoft.com/office/powerpoint/2010/main" val="1843549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stea, neclar&#10;&#10;Descriere generată automat">
            <a:extLst>
              <a:ext uri="{FF2B5EF4-FFF2-40B4-BE49-F238E27FC236}">
                <a16:creationId xmlns:a16="http://schemas.microsoft.com/office/drawing/2014/main" id="{FC92B0DD-FA1A-F291-3ED8-108C11A18C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63" r="21976" b="496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3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020DBDC9-ABF2-C086-6A65-BC087517D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75491"/>
            <a:ext cx="6925633" cy="905257"/>
          </a:xfrm>
        </p:spPr>
        <p:txBody>
          <a:bodyPr anchor="b">
            <a:normAutofit/>
          </a:bodyPr>
          <a:lstStyle/>
          <a:p>
            <a:pPr algn="ctr"/>
            <a:r>
              <a:rPr lang="ro-RO" sz="3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Prezentarea interfeței grafice</a:t>
            </a:r>
          </a:p>
        </p:txBody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Substituent conținut 6">
            <a:extLst>
              <a:ext uri="{FF2B5EF4-FFF2-40B4-BE49-F238E27FC236}">
                <a16:creationId xmlns:a16="http://schemas.microsoft.com/office/drawing/2014/main" id="{80C9C011-A1DB-165D-CA6C-938D45341B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649" y="1363653"/>
            <a:ext cx="7646522" cy="54943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asetăText 7">
            <a:extLst>
              <a:ext uri="{FF2B5EF4-FFF2-40B4-BE49-F238E27FC236}">
                <a16:creationId xmlns:a16="http://schemas.microsoft.com/office/drawing/2014/main" id="{6BEDC56E-5E6F-41FE-0572-D02D8D8A140D}"/>
              </a:ext>
            </a:extLst>
          </p:cNvPr>
          <p:cNvSpPr txBox="1"/>
          <p:nvPr/>
        </p:nvSpPr>
        <p:spPr>
          <a:xfrm>
            <a:off x="8026400" y="1006764"/>
            <a:ext cx="379450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ro-RO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Pentru a configura circuitul de însumare, a cărei schemă de circuit este acționată prin apăsarea butonului 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“</a:t>
            </a:r>
            <a:r>
              <a:rPr lang="en-US" sz="24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Amplificator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</a:t>
            </a:r>
            <a:r>
              <a:rPr lang="en-US" sz="24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Sumator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”</a:t>
            </a:r>
            <a:r>
              <a:rPr lang="ro-RO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 se vor modifica valorile rezistențelor Rn, R1, R2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,</a:t>
            </a:r>
            <a:r>
              <a:rPr lang="ro-RO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R3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ro-RO" sz="2400" dirty="0">
                <a:solidFill>
                  <a:srgbClr val="000000"/>
                </a:solidFill>
                <a:latin typeface="Times New Roman" panose="02020603050405020304" pitchFamily="18" charset="0"/>
              </a:rPr>
              <a:t>și R4</a:t>
            </a:r>
            <a:r>
              <a:rPr lang="ro-RO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din </a:t>
            </a:r>
            <a:r>
              <a:rPr lang="ro-RO" sz="24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sectiunea</a:t>
            </a:r>
            <a:r>
              <a:rPr lang="ro-RO" sz="2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r>
              <a:rPr lang="ro-RO" sz="2400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Rezistente</a:t>
            </a:r>
            <a:r>
              <a:rPr lang="ro-RO" b="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  <a:endParaRPr lang="ro-RO" dirty="0"/>
          </a:p>
        </p:txBody>
      </p:sp>
      <p:sp>
        <p:nvSpPr>
          <p:cNvPr id="10" name="Săgeată: îndoită 9">
            <a:extLst>
              <a:ext uri="{FF2B5EF4-FFF2-40B4-BE49-F238E27FC236}">
                <a16:creationId xmlns:a16="http://schemas.microsoft.com/office/drawing/2014/main" id="{2A0A1F4D-23B9-D2F7-A540-6AEB19868244}"/>
              </a:ext>
            </a:extLst>
          </p:cNvPr>
          <p:cNvSpPr/>
          <p:nvPr/>
        </p:nvSpPr>
        <p:spPr>
          <a:xfrm flipH="1">
            <a:off x="6308435" y="3020291"/>
            <a:ext cx="2078407" cy="1579418"/>
          </a:xfrm>
          <a:prstGeom prst="ben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493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stea, neclar&#10;&#10;Descriere generată automat">
            <a:extLst>
              <a:ext uri="{FF2B5EF4-FFF2-40B4-BE49-F238E27FC236}">
                <a16:creationId xmlns:a16="http://schemas.microsoft.com/office/drawing/2014/main" id="{917CA9DF-88F6-5761-49E5-FDEC492830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63" r="21976" b="496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0A8FD6B6-EA54-10AD-B064-9E9CAB675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84727"/>
            <a:ext cx="6316034" cy="932873"/>
          </a:xfrm>
        </p:spPr>
        <p:txBody>
          <a:bodyPr anchor="b">
            <a:normAutofit/>
          </a:bodyPr>
          <a:lstStyle/>
          <a:p>
            <a:pPr algn="ctr"/>
            <a:r>
              <a:rPr lang="ro-RO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Prezentarea interfeței grafice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Substituent conținut 6">
            <a:extLst>
              <a:ext uri="{FF2B5EF4-FFF2-40B4-BE49-F238E27FC236}">
                <a16:creationId xmlns:a16="http://schemas.microsoft.com/office/drawing/2014/main" id="{FDE470EF-A83B-1B65-51D9-A1E7EC8DCC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239" y="1485890"/>
            <a:ext cx="9550400" cy="53721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asetăText 7">
            <a:extLst>
              <a:ext uri="{FF2B5EF4-FFF2-40B4-BE49-F238E27FC236}">
                <a16:creationId xmlns:a16="http://schemas.microsoft.com/office/drawing/2014/main" id="{2B7793FF-396D-AAAE-2DFF-4B59CF20FAF6}"/>
              </a:ext>
            </a:extLst>
          </p:cNvPr>
          <p:cNvSpPr txBox="1"/>
          <p:nvPr/>
        </p:nvSpPr>
        <p:spPr>
          <a:xfrm>
            <a:off x="9756603" y="1117600"/>
            <a:ext cx="224143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ro-RO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Fiecare rezistență dispune de o configurare cu un ordin de multiplicitate ales de către utilizator( ohm, </a:t>
            </a:r>
            <a:r>
              <a:rPr lang="ro-RO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kohm</a:t>
            </a:r>
            <a:r>
              <a:rPr lang="ro-RO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sau </a:t>
            </a:r>
            <a:r>
              <a:rPr lang="ro-RO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Mohm</a:t>
            </a:r>
            <a:r>
              <a:rPr lang="ro-RO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). </a:t>
            </a:r>
            <a:endParaRPr lang="ro-RO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o-RO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De reținut dacă utilizatorul o să introducă o rezistență ce nu este standard se va regla o rezistență standard.</a:t>
            </a:r>
            <a:endParaRPr lang="ro-RO" sz="2000" dirty="0"/>
          </a:p>
        </p:txBody>
      </p:sp>
      <p:sp>
        <p:nvSpPr>
          <p:cNvPr id="11" name="Săgeată: îndoită în sus 10">
            <a:extLst>
              <a:ext uri="{FF2B5EF4-FFF2-40B4-BE49-F238E27FC236}">
                <a16:creationId xmlns:a16="http://schemas.microsoft.com/office/drawing/2014/main" id="{1D7BA91F-C5B7-1482-EF56-41237348EFA6}"/>
              </a:ext>
            </a:extLst>
          </p:cNvPr>
          <p:cNvSpPr/>
          <p:nvPr/>
        </p:nvSpPr>
        <p:spPr>
          <a:xfrm rot="16200000">
            <a:off x="7825858" y="2160962"/>
            <a:ext cx="856674" cy="3392748"/>
          </a:xfrm>
          <a:prstGeom prst="bentUp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14480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ubstituent conținut 4" descr="O imagine care conține stea, neclar&#10;&#10;Descriere generată automat">
            <a:extLst>
              <a:ext uri="{FF2B5EF4-FFF2-40B4-BE49-F238E27FC236}">
                <a16:creationId xmlns:a16="http://schemas.microsoft.com/office/drawing/2014/main" id="{2D57C1F2-C890-9E79-34F9-3868434B88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63" r="21976" b="496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787AE04C-81ED-3061-B921-81669E309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247650"/>
            <a:ext cx="6563106" cy="828675"/>
          </a:xfrm>
        </p:spPr>
        <p:txBody>
          <a:bodyPr anchor="b">
            <a:normAutofit/>
          </a:bodyPr>
          <a:lstStyle/>
          <a:p>
            <a:pPr algn="ctr"/>
            <a:r>
              <a:rPr lang="ro-RO" sz="3200" b="1" i="1" dirty="0"/>
              <a:t>Prezentarea interfeței grafice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Substituent conținut 6">
            <a:extLst>
              <a:ext uri="{FF2B5EF4-FFF2-40B4-BE49-F238E27FC236}">
                <a16:creationId xmlns:a16="http://schemas.microsoft.com/office/drawing/2014/main" id="{F9530002-4985-015C-41E1-00E7B6994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1660515"/>
            <a:ext cx="7344021" cy="51974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asetăText 7">
            <a:extLst>
              <a:ext uri="{FF2B5EF4-FFF2-40B4-BE49-F238E27FC236}">
                <a16:creationId xmlns:a16="http://schemas.microsoft.com/office/drawing/2014/main" id="{273B2BD8-4C03-2535-735B-D9ADAA8151F1}"/>
              </a:ext>
            </a:extLst>
          </p:cNvPr>
          <p:cNvSpPr txBox="1"/>
          <p:nvPr/>
        </p:nvSpPr>
        <p:spPr>
          <a:xfrm>
            <a:off x="8010525" y="1076325"/>
            <a:ext cx="398145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ro-R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După ce am introdus semnale de intrare dorite și acționăm butonul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Calcul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Semnale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se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o-R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afișa graficul în care vedem semnalele de intrare și pe cel de ieșire.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o-R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Totodată, am făcut o limitare a tensiunii de alimentare și se va </a:t>
            </a:r>
            <a:r>
              <a:rPr lang="ro-RO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obseva</a:t>
            </a:r>
            <a:r>
              <a:rPr lang="ro-R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în reprezentarea pe grafic.</a:t>
            </a:r>
          </a:p>
        </p:txBody>
      </p:sp>
    </p:spTree>
    <p:extLst>
      <p:ext uri="{BB962C8B-B14F-4D97-AF65-F5344CB8AC3E}">
        <p14:creationId xmlns:p14="http://schemas.microsoft.com/office/powerpoint/2010/main" val="2564241252"/>
      </p:ext>
    </p:extLst>
  </p:cSld>
  <p:clrMapOvr>
    <a:masterClrMapping/>
  </p:clrMapOvr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428</Words>
  <Application>Microsoft Office PowerPoint</Application>
  <PresentationFormat>Ecran lat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6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Times New Roman</vt:lpstr>
      <vt:lpstr>Wingdings</vt:lpstr>
      <vt:lpstr>Temă Office</vt:lpstr>
      <vt:lpstr>Amplificatoare operationale              SUMATOR</vt:lpstr>
      <vt:lpstr>Aspecte teoretice</vt:lpstr>
      <vt:lpstr>Formule </vt:lpstr>
      <vt:lpstr>Prezentarea interfeței Grafice</vt:lpstr>
      <vt:lpstr>Prezentarea interfeței grafice</vt:lpstr>
      <vt:lpstr>Prezentarea interfeței grafice</vt:lpstr>
      <vt:lpstr>Prezentarea interfeței grafice</vt:lpstr>
      <vt:lpstr>Prezentarea interfeței grafice </vt:lpstr>
      <vt:lpstr>Prezentarea interfeței grafice</vt:lpstr>
      <vt:lpstr> Bibliografie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Amplificatoare operationale              SUMATOR</dc:title>
  <dc:creator>David Sorin Rosca</dc:creator>
  <cp:lastModifiedBy>David Sorin Rosca</cp:lastModifiedBy>
  <cp:revision>1</cp:revision>
  <dcterms:created xsi:type="dcterms:W3CDTF">2023-01-04T12:03:33Z</dcterms:created>
  <dcterms:modified xsi:type="dcterms:W3CDTF">2023-01-04T16:52:59Z</dcterms:modified>
</cp:coreProperties>
</file>

<file path=docProps/thumbnail.jpeg>
</file>